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slideMasters/slideMaster6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customXml/itemProps2.xml" ContentType="application/vnd.openxmlformats-officedocument.customXml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theme/theme7.xml" ContentType="application/vnd.openxmlformats-officedocument.theme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4"/>
    <p:sldMasterId id="2147483660" r:id="rId5"/>
    <p:sldMasterId id="2147483684" r:id="rId6"/>
    <p:sldMasterId id="2147483698" r:id="rId7"/>
    <p:sldMasterId id="2147483721" r:id="rId8"/>
    <p:sldMasterId id="2147483764" r:id="rId9"/>
  </p:sldMasterIdLst>
  <p:notesMasterIdLst>
    <p:notesMasterId r:id="rId65"/>
  </p:notesMasterIdLst>
  <p:sldIdLst>
    <p:sldId id="315" r:id="rId10"/>
    <p:sldId id="293" r:id="rId11"/>
    <p:sldId id="317" r:id="rId12"/>
    <p:sldId id="364" r:id="rId13"/>
    <p:sldId id="405" r:id="rId14"/>
    <p:sldId id="316" r:id="rId15"/>
    <p:sldId id="406" r:id="rId16"/>
    <p:sldId id="354" r:id="rId17"/>
    <p:sldId id="395" r:id="rId18"/>
    <p:sldId id="355" r:id="rId19"/>
    <p:sldId id="356" r:id="rId20"/>
    <p:sldId id="396" r:id="rId21"/>
    <p:sldId id="412" r:id="rId22"/>
    <p:sldId id="397" r:id="rId23"/>
    <p:sldId id="401" r:id="rId24"/>
    <p:sldId id="402" r:id="rId25"/>
    <p:sldId id="403" r:id="rId26"/>
    <p:sldId id="398" r:id="rId27"/>
    <p:sldId id="407" r:id="rId28"/>
    <p:sldId id="408" r:id="rId29"/>
    <p:sldId id="409" r:id="rId30"/>
    <p:sldId id="410" r:id="rId31"/>
    <p:sldId id="411" r:id="rId32"/>
    <p:sldId id="360" r:id="rId33"/>
    <p:sldId id="394" r:id="rId34"/>
    <p:sldId id="389" r:id="rId35"/>
    <p:sldId id="361" r:id="rId36"/>
    <p:sldId id="404" r:id="rId37"/>
    <p:sldId id="414" r:id="rId38"/>
    <p:sldId id="390" r:id="rId39"/>
    <p:sldId id="357" r:id="rId40"/>
    <p:sldId id="391" r:id="rId41"/>
    <p:sldId id="358" r:id="rId42"/>
    <p:sldId id="392" r:id="rId43"/>
    <p:sldId id="362" r:id="rId44"/>
    <p:sldId id="418" r:id="rId45"/>
    <p:sldId id="393" r:id="rId46"/>
    <p:sldId id="413" r:id="rId47"/>
    <p:sldId id="415" r:id="rId48"/>
    <p:sldId id="368" r:id="rId49"/>
    <p:sldId id="370" r:id="rId50"/>
    <p:sldId id="371" r:id="rId51"/>
    <p:sldId id="416" r:id="rId52"/>
    <p:sldId id="375" r:id="rId53"/>
    <p:sldId id="377" r:id="rId54"/>
    <p:sldId id="380" r:id="rId55"/>
    <p:sldId id="381" r:id="rId56"/>
    <p:sldId id="382" r:id="rId57"/>
    <p:sldId id="383" r:id="rId58"/>
    <p:sldId id="384" r:id="rId59"/>
    <p:sldId id="379" r:id="rId60"/>
    <p:sldId id="419" r:id="rId61"/>
    <p:sldId id="385" r:id="rId62"/>
    <p:sldId id="386" r:id="rId63"/>
    <p:sldId id="352" r:id="rId64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4466"/>
    <a:srgbClr val="32456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01" autoAdjust="0"/>
    <p:restoredTop sz="94660"/>
  </p:normalViewPr>
  <p:slideViewPr>
    <p:cSldViewPr>
      <p:cViewPr varScale="1">
        <p:scale>
          <a:sx n="68" d="100"/>
          <a:sy n="68" d="100"/>
        </p:scale>
        <p:origin x="-15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2094" y="-90"/>
      </p:cViewPr>
      <p:guideLst>
        <p:guide orient="horz" pos="2957"/>
        <p:guide pos="2237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slide" Target="slides/slide5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viewProps" Target="view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5" tIns="47113" rIns="94225" bIns="47113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5" tIns="47113" rIns="94225" bIns="47113" rtlCol="0"/>
          <a:lstStyle>
            <a:lvl1pPr algn="r">
              <a:defRPr sz="1300"/>
            </a:lvl1pPr>
          </a:lstStyle>
          <a:p>
            <a:fld id="{2EB6767B-EBC5-4B46-8042-6A65B1EECCB0}" type="datetimeFigureOut">
              <a:rPr lang="en-US" smtClean="0"/>
              <a:pPr/>
              <a:t>1/25/2012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5" tIns="47113" rIns="94225" bIns="4711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5" tIns="47113" rIns="94225" bIns="4711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5" tIns="47113" rIns="94225" bIns="47113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5" tIns="47113" rIns="94225" bIns="47113" rtlCol="0" anchor="b"/>
          <a:lstStyle>
            <a:lvl1pPr algn="r">
              <a:defRPr sz="1300"/>
            </a:lvl1pPr>
          </a:lstStyle>
          <a:p>
            <a:fld id="{B24B2F93-E585-4EA6-8AEE-20EF1BA0298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32456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06C74-B55E-4E2D-929C-E8758187952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143003"/>
            <a:ext cx="8229600" cy="4525963"/>
          </a:xfrm>
          <a:prstGeom prst="rect">
            <a:avLst/>
          </a:prstGeom>
        </p:spPr>
        <p:txBody>
          <a:bodyPr/>
          <a:lstStyle>
            <a:lvl1pPr algn="ctr">
              <a:buNone/>
              <a:defRPr baseline="0"/>
            </a:lvl1pPr>
          </a:lstStyle>
          <a:p>
            <a:pPr lvl="0"/>
            <a:r>
              <a:rPr lang="en-US" dirty="0" smtClean="0"/>
              <a:t>This slide is for large images and graphs. </a:t>
            </a:r>
          </a:p>
          <a:p>
            <a:pPr lvl="0"/>
            <a:r>
              <a:rPr lang="en-US" dirty="0" smtClean="0"/>
              <a:t>Click on the type of image you want below…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6F9B8CD-342D-4579-98EC-A8FD6B7370E1}" type="datetimeFigureOut">
              <a:rPr lang="en-US" smtClean="0"/>
              <a:pPr/>
              <a:t>1/25/2012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pic>
        <p:nvPicPr>
          <p:cNvPr id="16" name="Picture 15" descr="Picture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0966D97-58E7-424D-B149-FD0CD3BACD1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6F9B8CD-342D-4579-98EC-A8FD6B7370E1}" type="datetimeFigureOut">
              <a:rPr lang="en-US" smtClean="0"/>
              <a:pPr/>
              <a:t>1/25/2012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6F9B8CD-342D-4579-98EC-A8FD6B7370E1}" type="datetimeFigureOut">
              <a:rPr lang="en-US" smtClean="0"/>
              <a:pPr/>
              <a:t>1/25/2012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6F9B8CD-342D-4579-98EC-A8FD6B7370E1}" type="datetimeFigureOut">
              <a:rPr lang="en-US" smtClean="0"/>
              <a:pPr/>
              <a:t>1/25/2012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1/25/2012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6F9B8CD-342D-4579-98EC-A8FD6B7370E1}" type="datetimeFigureOut">
              <a:rPr lang="en-US" smtClean="0"/>
              <a:pPr/>
              <a:t>1/25/2012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1/25/2012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6F9B8CD-342D-4579-98EC-A8FD6B7370E1}" type="datetimeFigureOut">
              <a:rPr lang="en-US" smtClean="0"/>
              <a:pPr/>
              <a:t>1/25/2012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6F9B8CD-342D-4579-98EC-A8FD6B7370E1}" type="datetimeFigureOut">
              <a:rPr lang="en-US" smtClean="0"/>
              <a:pPr/>
              <a:t>1/25/2012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143003"/>
            <a:ext cx="8229600" cy="4525963"/>
          </a:xfrm>
          <a:prstGeom prst="rect">
            <a:avLst/>
          </a:prstGeom>
        </p:spPr>
        <p:txBody>
          <a:bodyPr/>
          <a:lstStyle>
            <a:lvl1pPr algn="ctr">
              <a:buNone/>
              <a:defRPr baseline="0"/>
            </a:lvl1pPr>
          </a:lstStyle>
          <a:p>
            <a:pPr lvl="0"/>
            <a:r>
              <a:rPr lang="en-US" dirty="0" smtClean="0"/>
              <a:t>This slide is for large images and graphs. </a:t>
            </a:r>
          </a:p>
          <a:p>
            <a:pPr lvl="0"/>
            <a:r>
              <a:rPr lang="en-US" dirty="0" smtClean="0"/>
              <a:t>Click on the type of image you want below…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cture1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3"/>
            <a:ext cx="7772400" cy="106679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362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   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143003"/>
            <a:ext cx="8229600" cy="4525963"/>
          </a:xfrm>
          <a:prstGeom prst="rect">
            <a:avLst/>
          </a:prstGeom>
        </p:spPr>
        <p:txBody>
          <a:bodyPr/>
          <a:lstStyle>
            <a:lvl1pPr algn="ctr">
              <a:buNone/>
              <a:defRPr baseline="0"/>
            </a:lvl1pPr>
          </a:lstStyle>
          <a:p>
            <a:pPr lvl="0"/>
            <a:r>
              <a:rPr lang="en-US" dirty="0" smtClean="0"/>
              <a:t>This slide is for large images and graphs. </a:t>
            </a:r>
          </a:p>
          <a:p>
            <a:pPr lvl="0"/>
            <a:r>
              <a:rPr lang="en-US" dirty="0" smtClean="0"/>
              <a:t>Click on the type of image you want below…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7239000" cy="9144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3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0" y="641667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6416675"/>
            <a:ext cx="457200" cy="365125"/>
          </a:xfrm>
          <a:prstGeom prst="rect">
            <a:avLst/>
          </a:prstGeom>
        </p:spPr>
        <p:txBody>
          <a:bodyPr/>
          <a:lstStyle/>
          <a:p>
            <a:fld id="{B0966D97-58E7-424D-B149-FD0CD3BACD1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7239000" cy="9144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6D97-58E7-424D-B149-FD0CD3BACD1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32456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6D97-58E7-424D-B149-FD0CD3BACD1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3"/>
            <a:ext cx="8229600" cy="510539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6D97-58E7-424D-B149-FD0CD3BACD1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rgbClr val="3245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6D97-58E7-424D-B149-FD0CD3BACD1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81000" y="6400800"/>
            <a:ext cx="83820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20" r:id="rId2"/>
    <p:sldLayoutId id="2147483685" r:id="rId3"/>
    <p:sldLayoutId id="2147483723" r:id="rId4"/>
    <p:sldLayoutId id="2147483724" r:id="rId5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1000" y="641667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64166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B0966D97-58E7-424D-B149-FD0CD3BACD12}" type="slidenum">
              <a:rPr lang="en-US" smtClean="0"/>
              <a:pPr algn="ctr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81000" y="6399213"/>
            <a:ext cx="70866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Church Logo, Black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620000" y="6241004"/>
            <a:ext cx="1295400" cy="388399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010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010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6416675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66D97-58E7-424D-B149-FD0CD3BACD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Church Logo, White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770813" y="304800"/>
            <a:ext cx="1066800" cy="319858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rot="5400000">
            <a:off x="7354094" y="494506"/>
            <a:ext cx="3810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81000" y="6400800"/>
            <a:ext cx="83820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4800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76400" y="6264277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62642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06C74-B55E-4E2D-929C-E8758187952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Church Logo, Black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28600" y="6263848"/>
            <a:ext cx="1219200" cy="36555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rot="5400000">
            <a:off x="1410493" y="6438900"/>
            <a:ext cx="3810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8F6BCBE8-30B0-4476-8762-9236B142003A}" type="datetimeFigureOut">
              <a:rPr lang="en-US" smtClean="0"/>
              <a:pPr/>
              <a:t>1/25/2012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1</a:t>
            </a:fld>
            <a:endParaRPr kumimoji="0"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609600"/>
            <a:ext cx="8153400" cy="266090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Designing Quick Reference Guides</a:t>
            </a:r>
            <a:endParaRPr kumimoji="0" lang="en-US" sz="3600" b="0" i="0" u="none" strike="noStrike" kern="1200" cap="none" spc="-10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685800" y="1371600"/>
            <a:ext cx="7772400" cy="1508760"/>
          </a:xfrm>
          <a:prstGeom prst="rect">
            <a:avLst/>
          </a:prstGeom>
        </p:spPr>
        <p:txBody>
          <a:bodyPr/>
          <a:lstStyle/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STC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Webinar, Jan 25, 2012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" y="5626894"/>
            <a:ext cx="3429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Tom Johnson</a:t>
            </a:r>
          </a:p>
          <a:p>
            <a:r>
              <a:rPr lang="en-US" dirty="0" smtClean="0"/>
              <a:t>Idratherbewriting.com</a:t>
            </a:r>
          </a:p>
          <a:p>
            <a:r>
              <a:rPr lang="en-US" dirty="0" smtClean="0"/>
              <a:t>@</a:t>
            </a:r>
            <a:r>
              <a:rPr lang="en-US" dirty="0" err="1" smtClean="0"/>
              <a:t>tomjohnson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7" name="Content Placeholder 11" descr="cartoon-rdvers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62400" y="1523999"/>
            <a:ext cx="4267200" cy="5064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 at magazine layouts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6D97-58E7-424D-B149-FD0CD3BACD1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1" name="Picture 10" descr="simplemagpic5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6800" y="2131646"/>
            <a:ext cx="1937714" cy="2667000"/>
          </a:xfrm>
          <a:prstGeom prst="rect">
            <a:avLst/>
          </a:prstGeom>
        </p:spPr>
      </p:pic>
      <p:pic>
        <p:nvPicPr>
          <p:cNvPr id="12" name="Picture 11" descr="simplemagpic6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19400" y="2131646"/>
            <a:ext cx="1939134" cy="2668954"/>
          </a:xfrm>
          <a:prstGeom prst="rect">
            <a:avLst/>
          </a:prstGeom>
        </p:spPr>
      </p:pic>
      <p:pic>
        <p:nvPicPr>
          <p:cNvPr id="14" name="Content Placeholder 7" descr="simplemagpic2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" y="2131646"/>
            <a:ext cx="1937715" cy="2667000"/>
          </a:xfrm>
          <a:prstGeom prst="rect">
            <a:avLst/>
          </a:prstGeom>
        </p:spPr>
      </p:pic>
      <p:pic>
        <p:nvPicPr>
          <p:cNvPr id="15" name="Picture 14" descr="simplemagpic2a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34200" y="2131646"/>
            <a:ext cx="1937714" cy="266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Imitate appealing design</a:t>
            </a:r>
            <a:endParaRPr lang="en-US" dirty="0"/>
          </a:p>
        </p:txBody>
      </p:sp>
      <p:pic>
        <p:nvPicPr>
          <p:cNvPr id="8" name="Content Placeholder 7" descr="qrg-mockup2ab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05400" y="1752600"/>
            <a:ext cx="3541691" cy="45720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6D97-58E7-424D-B149-FD0CD3BACD1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9" name="Picture 8" descr="simplemagpica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1752600"/>
            <a:ext cx="3352800" cy="4614672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4267200" y="3657600"/>
            <a:ext cx="762000" cy="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Design Principles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Contrast: </a:t>
            </a:r>
            <a:r>
              <a:rPr lang="en-US" dirty="0" smtClean="0"/>
              <a:t>Establish visual hierarchy</a:t>
            </a:r>
          </a:p>
          <a:p>
            <a:r>
              <a:rPr lang="en-US" b="1" dirty="0" smtClean="0"/>
              <a:t>Repetition: </a:t>
            </a:r>
            <a:r>
              <a:rPr lang="en-US" dirty="0" smtClean="0"/>
              <a:t>Repeat similar elements</a:t>
            </a:r>
          </a:p>
          <a:p>
            <a:r>
              <a:rPr lang="en-US" b="1" dirty="0" smtClean="0"/>
              <a:t>Alignment: </a:t>
            </a:r>
            <a:r>
              <a:rPr lang="en-US" dirty="0" smtClean="0"/>
              <a:t>Align elements with each other</a:t>
            </a:r>
          </a:p>
          <a:p>
            <a:r>
              <a:rPr lang="en-US" b="1" dirty="0" smtClean="0"/>
              <a:t>Proximity: </a:t>
            </a:r>
            <a:r>
              <a:rPr lang="en-US" dirty="0" smtClean="0"/>
              <a:t>Group similar content together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81000" y="3657600"/>
            <a:ext cx="7239000" cy="1905000"/>
          </a:xfrm>
        </p:spPr>
        <p:txBody>
          <a:bodyPr/>
          <a:lstStyle/>
          <a:p>
            <a:r>
              <a:rPr kumimoji="0" lang="en-US" sz="2000" dirty="0" smtClean="0"/>
              <a:t>See </a:t>
            </a:r>
            <a:r>
              <a:rPr kumimoji="0" lang="en-US" sz="2000" i="1" dirty="0" smtClean="0"/>
              <a:t>The Non-Designer’s Design Book</a:t>
            </a:r>
            <a:r>
              <a:rPr kumimoji="0" lang="en-US" sz="2000" dirty="0" smtClean="0"/>
              <a:t>, by Robin Williams</a:t>
            </a:r>
            <a:endParaRPr kumimoji="0"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12</a:t>
            </a:fld>
            <a:endParaRPr kumimoji="0"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1684" y="457200"/>
            <a:ext cx="458631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elements to consider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Almost all good magazine layouts have a strong image.</a:t>
            </a:r>
          </a:p>
          <a:p>
            <a:r>
              <a:rPr lang="en-US" dirty="0" smtClean="0"/>
              <a:t>Narrow columns accommodate text better.</a:t>
            </a:r>
          </a:p>
          <a:p>
            <a:r>
              <a:rPr lang="en-US" dirty="0" smtClean="0"/>
              <a:t>Choose a layout that provides the ability to flow indefinitely.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6D97-58E7-424D-B149-FD0CD3BACD12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ngqr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7685" y="681990"/>
            <a:ext cx="4120515" cy="5337810"/>
          </a:xfrm>
          <a:prstGeom prst="rect">
            <a:avLst/>
          </a:prstGeom>
        </p:spPr>
      </p:pic>
      <p:pic>
        <p:nvPicPr>
          <p:cNvPr id="4" name="Picture 3" descr="longqr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687705"/>
            <a:ext cx="4120515" cy="533209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longqrg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7685" y="687705"/>
            <a:ext cx="4120515" cy="5332095"/>
          </a:xfrm>
        </p:spPr>
      </p:pic>
      <p:pic>
        <p:nvPicPr>
          <p:cNvPr id="4" name="Picture 3" descr="longqrg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1085" y="685800"/>
            <a:ext cx="4120515" cy="533781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longqrg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685800"/>
            <a:ext cx="4126230" cy="5337810"/>
          </a:xfrm>
        </p:spPr>
      </p:pic>
      <p:pic>
        <p:nvPicPr>
          <p:cNvPr id="4" name="Picture 3" descr="longqrg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1085" y="685800"/>
            <a:ext cx="4120515" cy="53263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99250"/>
            <a:ext cx="8229600" cy="532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0600" y="1905000"/>
            <a:ext cx="7772400" cy="914400"/>
          </a:xfrm>
        </p:spPr>
        <p:txBody>
          <a:bodyPr/>
          <a:lstStyle/>
          <a:p>
            <a:r>
              <a:rPr lang="en-US" sz="5400" cap="small" dirty="0" smtClean="0"/>
              <a:t>3 What tools do you use?</a:t>
            </a:r>
            <a:endParaRPr lang="en-US" sz="5400" cap="small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19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wri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2600" y="1447800"/>
            <a:ext cx="4876800" cy="44987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InDesign’s</a:t>
            </a:r>
            <a:r>
              <a:rPr lang="en-US" dirty="0" smtClean="0"/>
              <a:t> interface</a:t>
            </a:r>
            <a:endParaRPr lang="en-US" dirty="0"/>
          </a:p>
        </p:txBody>
      </p:sp>
      <p:pic>
        <p:nvPicPr>
          <p:cNvPr id="3" name="Picture 2" descr="indesignpan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7229" y="1343937"/>
            <a:ext cx="7477171" cy="52026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Reasons to use </a:t>
            </a:r>
            <a:r>
              <a:rPr lang="en-US" dirty="0" err="1" smtClean="0"/>
              <a:t>InDesign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InDesign</a:t>
            </a:r>
            <a:r>
              <a:rPr lang="en-US" dirty="0" smtClean="0"/>
              <a:t> is a power tool with a steep learning curve, but once you master it, everything else is inferior.</a:t>
            </a:r>
          </a:p>
          <a:p>
            <a:r>
              <a:rPr lang="en-US" dirty="0" err="1" smtClean="0"/>
              <a:t>InDesign</a:t>
            </a:r>
            <a:r>
              <a:rPr lang="en-US" dirty="0" smtClean="0"/>
              <a:t> allows you to embed Illustrator source files and easily edit them.</a:t>
            </a:r>
          </a:p>
          <a:p>
            <a:r>
              <a:rPr lang="en-US" dirty="0" err="1" smtClean="0"/>
              <a:t>InDesign</a:t>
            </a:r>
            <a:r>
              <a:rPr lang="en-US" dirty="0" smtClean="0"/>
              <a:t> allows you to sync styles between documents (just add them to a book).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21</a:t>
            </a:fld>
            <a:endParaRPr kumimoji="0"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Reasons to use MS Word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Other people can edit it once you’ve moved on to another project.</a:t>
            </a:r>
          </a:p>
          <a:p>
            <a:r>
              <a:rPr lang="en-US" dirty="0" smtClean="0"/>
              <a:t>Many translation systems accept Word as a format for translation.</a:t>
            </a:r>
          </a:p>
          <a:p>
            <a:r>
              <a:rPr lang="en-US" dirty="0" smtClean="0"/>
              <a:t>You probably already have Word and know how to use it.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22</a:t>
            </a:fld>
            <a:endParaRPr kumimoji="0"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Reasons to use a HAT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won’t end up tweaking the design endlessly to fit the content.</a:t>
            </a:r>
          </a:p>
          <a:p>
            <a:r>
              <a:rPr lang="en-US" dirty="0" smtClean="0"/>
              <a:t>You can better single source your content, if you’re attempting that.</a:t>
            </a:r>
          </a:p>
          <a:p>
            <a:r>
              <a:rPr lang="en-US" dirty="0" smtClean="0"/>
              <a:t>It’s easier to keep all content in one place with a HAT.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23</a:t>
            </a:fld>
            <a:endParaRPr kumimoji="0"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0600" y="1905000"/>
            <a:ext cx="7772400" cy="914400"/>
          </a:xfrm>
        </p:spPr>
        <p:txBody>
          <a:bodyPr/>
          <a:lstStyle/>
          <a:p>
            <a:r>
              <a:rPr lang="en-US" sz="5400" cap="small" dirty="0" smtClean="0"/>
              <a:t>4 When do you create it?</a:t>
            </a:r>
            <a:endParaRPr lang="en-US" sz="5400" cap="small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24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25</a:t>
            </a:fld>
            <a:endParaRPr kumimoji="0" lang="en-US"/>
          </a:p>
        </p:txBody>
      </p:sp>
      <p:pic>
        <p:nvPicPr>
          <p:cNvPr id="7" name="Picture 6" descr="fi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990600"/>
            <a:ext cx="5545841" cy="538214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 first, then design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Making content fit into an existing design is tedious and time-consuming.</a:t>
            </a:r>
          </a:p>
          <a:p>
            <a:r>
              <a:rPr lang="en-US" dirty="0" smtClean="0"/>
              <a:t>But creating a new design each time to custom fit content is also tedious and time-consuming.</a:t>
            </a:r>
          </a:p>
          <a:p>
            <a:r>
              <a:rPr lang="en-US" dirty="0" smtClean="0"/>
              <a:t>Find a flexible design that can accommodate expanding or shrinking content.</a:t>
            </a:r>
          </a:p>
          <a:p>
            <a:r>
              <a:rPr lang="en-US" dirty="0" smtClean="0"/>
              <a:t>Double column formats are easiest — but kind of plain.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26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1905000"/>
            <a:ext cx="8153400" cy="914400"/>
          </a:xfrm>
        </p:spPr>
        <p:txBody>
          <a:bodyPr/>
          <a:lstStyle/>
          <a:p>
            <a:r>
              <a:rPr lang="en-US" sz="5400" cap="small" dirty="0" smtClean="0"/>
              <a:t>5 How many do you create?</a:t>
            </a:r>
            <a:endParaRPr lang="en-US" sz="5400" cap="small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27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28</a:t>
            </a:fld>
            <a:endParaRPr kumimoji="0" lang="en-US"/>
          </a:p>
        </p:txBody>
      </p:sp>
      <p:pic>
        <p:nvPicPr>
          <p:cNvPr id="4" name="Picture 3" descr="desig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1371600"/>
            <a:ext cx="4995071" cy="48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29</a:t>
            </a:fld>
            <a:endParaRPr kumimoji="0" lang="en-US"/>
          </a:p>
        </p:txBody>
      </p:sp>
      <p:pic>
        <p:nvPicPr>
          <p:cNvPr id="5" name="Picture 4" descr="a set of guid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304800"/>
            <a:ext cx="5358641" cy="617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3</a:t>
            </a:fld>
            <a:endParaRPr kumimoji="0" lang="en-US"/>
          </a:p>
        </p:txBody>
      </p:sp>
      <p:pic>
        <p:nvPicPr>
          <p:cNvPr id="4" name="Picture 3" descr="titleimage.jpg"/>
          <p:cNvPicPr>
            <a:picLocks noChangeAspect="1"/>
          </p:cNvPicPr>
          <p:nvPr/>
        </p:nvPicPr>
        <p:blipFill>
          <a:blip r:embed="rId2" cstate="print"/>
          <a:srcRect l="2263" r="859"/>
          <a:stretch>
            <a:fillRect/>
          </a:stretch>
        </p:blipFill>
        <p:spPr>
          <a:xfrm>
            <a:off x="2296160" y="457200"/>
            <a:ext cx="4561840" cy="59502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few considerations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Project leaders start out wanting a 2-page guide, but then ask you to write 10 pages of content.</a:t>
            </a:r>
          </a:p>
          <a:p>
            <a:r>
              <a:rPr lang="en-US" dirty="0" smtClean="0"/>
              <a:t>One handout per role seems ideal, but 7 handouts gets messy.</a:t>
            </a:r>
          </a:p>
          <a:p>
            <a:r>
              <a:rPr lang="en-US" dirty="0" smtClean="0"/>
              <a:t>If you have multiple guides, you must sync your design across all guides.</a:t>
            </a:r>
          </a:p>
          <a:p>
            <a:r>
              <a:rPr lang="en-US" dirty="0" smtClean="0"/>
              <a:t>Look for ways to combine multiple guides as a book but also detach separately.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30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1905000"/>
            <a:ext cx="8229600" cy="914400"/>
          </a:xfrm>
        </p:spPr>
        <p:txBody>
          <a:bodyPr/>
          <a:lstStyle/>
          <a:p>
            <a:r>
              <a:rPr lang="en-US" sz="5000" cap="small" dirty="0" smtClean="0"/>
              <a:t>6 Can you single source it?</a:t>
            </a:r>
            <a:endParaRPr lang="en-US" sz="5000" cap="small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31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sourcing thoughts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Online help is usually a lot more detailed than a quick reference guide.</a:t>
            </a:r>
          </a:p>
          <a:p>
            <a:r>
              <a:rPr lang="en-US" dirty="0" smtClean="0"/>
              <a:t>With single sourcing, your output will look like a short guide rather than an attractive quick reference guide.</a:t>
            </a:r>
          </a:p>
          <a:p>
            <a:r>
              <a:rPr lang="en-US" dirty="0" smtClean="0"/>
              <a:t>Meticulously formatting conditional text is not worth the payoff (e.g., for a 2 page guide).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32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1905000"/>
            <a:ext cx="8686800" cy="914400"/>
          </a:xfrm>
        </p:spPr>
        <p:txBody>
          <a:bodyPr/>
          <a:lstStyle/>
          <a:p>
            <a:r>
              <a:rPr lang="en-US" sz="5000" cap="small" dirty="0" smtClean="0"/>
              <a:t>7 How do you translate it?</a:t>
            </a:r>
            <a:endParaRPr lang="en-US" sz="5000" cap="small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33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Tips for Translation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Don’t fill the entire space of the guide with text. Leave room for expansion, like water in the freezer.</a:t>
            </a:r>
          </a:p>
          <a:p>
            <a:r>
              <a:rPr lang="en-US" dirty="0" smtClean="0"/>
              <a:t>Text embedded on images doesn’t translate, so avoid that.</a:t>
            </a:r>
          </a:p>
          <a:p>
            <a:r>
              <a:rPr lang="en-US" dirty="0" smtClean="0"/>
              <a:t>Remember that page size itself changes (A4).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34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0600" y="1905000"/>
            <a:ext cx="7772400" cy="914400"/>
          </a:xfrm>
        </p:spPr>
        <p:txBody>
          <a:bodyPr/>
          <a:lstStyle/>
          <a:p>
            <a:r>
              <a:rPr lang="en-US" sz="5400" cap="small" dirty="0" smtClean="0"/>
              <a:t>8 Is it worth </a:t>
            </a:r>
            <a:r>
              <a:rPr lang="en-US" sz="5400" cap="small" dirty="0" smtClean="0"/>
              <a:t>the time</a:t>
            </a:r>
            <a:r>
              <a:rPr lang="en-US" sz="5400" cap="small" dirty="0" smtClean="0"/>
              <a:t>?</a:t>
            </a:r>
            <a:endParaRPr lang="en-US" sz="5400" cap="small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35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36</a:t>
            </a:fld>
            <a:endParaRPr kumimoji="0" lang="en-US"/>
          </a:p>
        </p:txBody>
      </p:sp>
      <p:pic>
        <p:nvPicPr>
          <p:cNvPr id="6" name="Picture 5" descr="design2 cop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1143000"/>
            <a:ext cx="5334000" cy="5160713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of the benefits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Without it, where do users start?</a:t>
            </a:r>
          </a:p>
          <a:p>
            <a:r>
              <a:rPr lang="en-US" dirty="0" smtClean="0"/>
              <a:t>Everyone always loves this deliverable. </a:t>
            </a:r>
          </a:p>
          <a:p>
            <a:r>
              <a:rPr lang="en-US" dirty="0" smtClean="0"/>
              <a:t>Doubles as marketing material.</a:t>
            </a:r>
          </a:p>
          <a:p>
            <a:r>
              <a:rPr lang="en-US" dirty="0" smtClean="0"/>
              <a:t>Isn’t time-consuming as long as you don’t try to write and design simultaneously.</a:t>
            </a:r>
          </a:p>
          <a:p>
            <a:r>
              <a:rPr lang="en-US" dirty="0" smtClean="0"/>
              <a:t>Provides perfect handouts for training.</a:t>
            </a:r>
          </a:p>
          <a:p>
            <a:r>
              <a:rPr lang="en-US" dirty="0" smtClean="0"/>
              <a:t>Enables leaders to communicate instructions.</a:t>
            </a:r>
          </a:p>
          <a:p>
            <a:r>
              <a:rPr lang="en-US" dirty="0" smtClean="0"/>
              <a:t>Communicates a sense of simplicity.</a:t>
            </a:r>
          </a:p>
          <a:p>
            <a:r>
              <a:rPr lang="en-US" dirty="0" smtClean="0"/>
              <a:t>It may be the only help anyone ever reads.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37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evaluate some QRGs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38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alendarguid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9200" y="609600"/>
            <a:ext cx="7108450" cy="551815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6D97-58E7-424D-B149-FD0CD3BACD12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D6ECFF">
                    <a:satMod val="200000"/>
                  </a:srgbClr>
                </a:solidFill>
              </a:rPr>
              <a:t>Quick Reference Guide Topics</a:t>
            </a:r>
            <a:endParaRPr lang="en-US" sz="2800" cap="small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82930" indent="-514350">
              <a:buFont typeface="+mj-lt"/>
              <a:buAutoNum type="arabicPeriod"/>
            </a:pPr>
            <a:r>
              <a:rPr lang="en-US" sz="3200" cap="small" dirty="0" smtClean="0"/>
              <a:t>What </a:t>
            </a:r>
            <a:r>
              <a:rPr lang="en-US" sz="3200" cap="small" dirty="0" smtClean="0"/>
              <a:t>do </a:t>
            </a:r>
            <a:r>
              <a:rPr lang="en-US" sz="3200" cap="small" dirty="0" smtClean="0"/>
              <a:t>you include?</a:t>
            </a:r>
          </a:p>
          <a:p>
            <a:pPr marL="582930" indent="-514350">
              <a:buFont typeface="+mj-lt"/>
              <a:buAutoNum type="arabicPeriod"/>
            </a:pPr>
            <a:r>
              <a:rPr lang="en-US" sz="3200" cap="small" dirty="0" smtClean="0"/>
              <a:t>How do you design it?</a:t>
            </a:r>
          </a:p>
          <a:p>
            <a:pPr marL="582930" indent="-514350">
              <a:buFont typeface="+mj-lt"/>
              <a:buAutoNum type="arabicPeriod"/>
            </a:pPr>
            <a:r>
              <a:rPr lang="en-US" sz="3200" cap="small" dirty="0" smtClean="0"/>
              <a:t>What tools do you use?</a:t>
            </a:r>
          </a:p>
          <a:p>
            <a:pPr marL="582930" indent="-514350">
              <a:buFont typeface="+mj-lt"/>
              <a:buAutoNum type="arabicPeriod"/>
            </a:pPr>
            <a:r>
              <a:rPr lang="en-US" sz="3200" cap="small" dirty="0" smtClean="0"/>
              <a:t>When do you create it?</a:t>
            </a:r>
          </a:p>
          <a:p>
            <a:pPr marL="582930" indent="-514350">
              <a:buFont typeface="+mj-lt"/>
              <a:buAutoNum type="arabicPeriod"/>
            </a:pPr>
            <a:r>
              <a:rPr lang="en-US" sz="3200" cap="small" dirty="0" smtClean="0"/>
              <a:t>How many do you create?</a:t>
            </a:r>
          </a:p>
          <a:p>
            <a:pPr marL="582930" indent="-514350">
              <a:buFont typeface="+mj-lt"/>
              <a:buAutoNum type="arabicPeriod"/>
            </a:pPr>
            <a:r>
              <a:rPr lang="en-US" sz="3200" cap="small" dirty="0" smtClean="0"/>
              <a:t>Can you single source it?</a:t>
            </a:r>
          </a:p>
          <a:p>
            <a:pPr marL="582930" indent="-514350">
              <a:buFont typeface="+mj-lt"/>
              <a:buAutoNum type="arabicPeriod"/>
            </a:pPr>
            <a:r>
              <a:rPr lang="en-US" sz="3200" cap="small" dirty="0" smtClean="0"/>
              <a:t>How do you translate it?</a:t>
            </a:r>
          </a:p>
          <a:p>
            <a:pPr marL="582930" indent="-514350">
              <a:buFont typeface="+mj-lt"/>
              <a:buAutoNum type="arabicPeriod"/>
            </a:pPr>
            <a:r>
              <a:rPr lang="en-US" sz="3200" cap="small" dirty="0" smtClean="0"/>
              <a:t>Is  it worth the time?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4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457200"/>
            <a:ext cx="4597678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457200"/>
            <a:ext cx="4648200" cy="6013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titleimage.jpg"/>
          <p:cNvPicPr>
            <a:picLocks noChangeAspect="1"/>
          </p:cNvPicPr>
          <p:nvPr/>
        </p:nvPicPr>
        <p:blipFill>
          <a:blip r:embed="rId3" cstate="print"/>
          <a:srcRect l="2263" r="859"/>
          <a:stretch>
            <a:fillRect/>
          </a:stretch>
        </p:blipFill>
        <p:spPr>
          <a:xfrm>
            <a:off x="2296160" y="457200"/>
            <a:ext cx="4561840" cy="5950226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762000"/>
            <a:ext cx="8250237" cy="533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083" y="457200"/>
            <a:ext cx="4589917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44</a:t>
            </a:fld>
            <a:endParaRPr kumimoji="0"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685800"/>
            <a:ext cx="8186081" cy="5284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45</a:t>
            </a:fld>
            <a:endParaRPr kumimoji="0" lang="en-US"/>
          </a:p>
        </p:txBody>
      </p:sp>
      <p:pic>
        <p:nvPicPr>
          <p:cNvPr id="5" name="Picture 4" descr="jo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685800"/>
            <a:ext cx="4040505" cy="5234940"/>
          </a:xfrm>
          <a:prstGeom prst="rect">
            <a:avLst/>
          </a:prstGeom>
        </p:spPr>
      </p:pic>
      <p:pic>
        <p:nvPicPr>
          <p:cNvPr id="6" name="Picture 5" descr="joe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685800"/>
            <a:ext cx="4040505" cy="524065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340" y="685800"/>
            <a:ext cx="8259860" cy="5675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457200"/>
            <a:ext cx="4648200" cy="5979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utlookemai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7825" y="372291"/>
            <a:ext cx="4748349" cy="6113417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o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64801" y="609600"/>
            <a:ext cx="4597999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0600" y="1905000"/>
            <a:ext cx="7772400" cy="914400"/>
          </a:xfrm>
        </p:spPr>
        <p:txBody>
          <a:bodyPr/>
          <a:lstStyle/>
          <a:p>
            <a:r>
              <a:rPr lang="en-US" sz="5400" cap="small" dirty="0" smtClean="0"/>
              <a:t>1 What </a:t>
            </a:r>
            <a:r>
              <a:rPr lang="en-US" sz="5400" cap="small" dirty="0" smtClean="0"/>
              <a:t>do </a:t>
            </a:r>
            <a:r>
              <a:rPr lang="en-US" sz="5400" cap="small" dirty="0" smtClean="0"/>
              <a:t>you include?</a:t>
            </a:r>
            <a:endParaRPr lang="en-US" sz="5400" cap="small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5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609600"/>
            <a:ext cx="4422483" cy="572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51</a:t>
            </a:fld>
            <a:endParaRPr kumimoji="0" lang="en-US"/>
          </a:p>
        </p:txBody>
      </p:sp>
      <p:pic>
        <p:nvPicPr>
          <p:cNvPr id="5" name="Picture 4" descr="hors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1" y="570340"/>
            <a:ext cx="4860482" cy="628766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533400"/>
            <a:ext cx="447439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144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14400"/>
            <a:ext cx="8276181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144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14400"/>
            <a:ext cx="8273673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5279136"/>
          </a:xfrm>
        </p:spPr>
        <p:txBody>
          <a:bodyPr/>
          <a:lstStyle/>
          <a:p>
            <a:r>
              <a:rPr lang="en-US" dirty="0" smtClean="0"/>
              <a:t>Questions?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Tom Johnson</a:t>
            </a:r>
            <a:br>
              <a:rPr lang="en-US" dirty="0" smtClean="0"/>
            </a:br>
            <a:r>
              <a:rPr lang="en-US" dirty="0" smtClean="0"/>
              <a:t>idratherbewriting.com</a:t>
            </a:r>
            <a:br>
              <a:rPr lang="en-US" dirty="0" smtClean="0"/>
            </a:br>
            <a:r>
              <a:rPr lang="en-US" dirty="0" smtClean="0"/>
              <a:t>tom@idratherbewriting.com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55</a:t>
            </a:fld>
            <a:endParaRPr kumimoji="0"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Think of QRGs as Poetry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indent="0">
              <a:buNone/>
            </a:pPr>
            <a:r>
              <a:rPr lang="en-US" dirty="0" smtClean="0"/>
              <a:t>Lying in a Hammock at William Duffy’s Farm in Pine Island, Minnesota, by James Wright.</a:t>
            </a:r>
          </a:p>
          <a:p>
            <a:pPr lvl="1" indent="0">
              <a:buNone/>
            </a:pPr>
            <a:r>
              <a:rPr lang="en-US" sz="1900" dirty="0" smtClean="0"/>
              <a:t>Over my head, I see the bronze butterfly</a:t>
            </a:r>
            <a:br>
              <a:rPr lang="en-US" sz="1900" dirty="0" smtClean="0"/>
            </a:br>
            <a:r>
              <a:rPr lang="en-US" sz="1900" dirty="0" smtClean="0"/>
              <a:t>Asleep on the black trunk,</a:t>
            </a:r>
            <a:br>
              <a:rPr lang="en-US" sz="1900" dirty="0" smtClean="0"/>
            </a:br>
            <a:r>
              <a:rPr lang="en-US" sz="1900" dirty="0" smtClean="0"/>
              <a:t>Blowing like a leaf in green shadow.</a:t>
            </a:r>
            <a:br>
              <a:rPr lang="en-US" sz="1900" dirty="0" smtClean="0"/>
            </a:br>
            <a:r>
              <a:rPr lang="en-US" sz="1900" dirty="0" smtClean="0"/>
              <a:t>Down the ravine behind the empty house,</a:t>
            </a:r>
            <a:br>
              <a:rPr lang="en-US" sz="1900" dirty="0" smtClean="0"/>
            </a:br>
            <a:r>
              <a:rPr lang="en-US" sz="1900" dirty="0" smtClean="0"/>
              <a:t>The cowbells follow one another</a:t>
            </a:r>
            <a:br>
              <a:rPr lang="en-US" sz="1900" dirty="0" smtClean="0"/>
            </a:br>
            <a:r>
              <a:rPr lang="en-US" sz="1900" dirty="0" smtClean="0"/>
              <a:t>Into the distances of the afternoon.</a:t>
            </a:r>
            <a:br>
              <a:rPr lang="en-US" sz="1900" dirty="0" smtClean="0"/>
            </a:br>
            <a:r>
              <a:rPr lang="en-US" sz="1900" dirty="0" smtClean="0"/>
              <a:t>To my right,</a:t>
            </a:r>
            <a:br>
              <a:rPr lang="en-US" sz="1900" dirty="0" smtClean="0"/>
            </a:br>
            <a:r>
              <a:rPr lang="en-US" sz="1900" dirty="0" smtClean="0"/>
              <a:t>In a field of sunlight between two pines,</a:t>
            </a:r>
            <a:br>
              <a:rPr lang="en-US" sz="1900" dirty="0" smtClean="0"/>
            </a:br>
            <a:r>
              <a:rPr lang="en-US" sz="1900" dirty="0" smtClean="0"/>
              <a:t>The droppings of last year’s horses</a:t>
            </a:r>
            <a:br>
              <a:rPr lang="en-US" sz="1900" dirty="0" smtClean="0"/>
            </a:br>
            <a:r>
              <a:rPr lang="en-US" sz="1900" dirty="0" smtClean="0"/>
              <a:t>Blaze up into golden stones.</a:t>
            </a:r>
            <a:br>
              <a:rPr lang="en-US" sz="1900" dirty="0" smtClean="0"/>
            </a:br>
            <a:r>
              <a:rPr lang="en-US" sz="1900" dirty="0" smtClean="0"/>
              <a:t>I lean back, as the evening darkens and comes on.</a:t>
            </a:r>
            <a:br>
              <a:rPr lang="en-US" sz="1900" dirty="0" smtClean="0"/>
            </a:br>
            <a:r>
              <a:rPr lang="en-US" sz="1900" dirty="0" smtClean="0"/>
              <a:t>A chicken hawk floats over, looking for home.</a:t>
            </a:r>
            <a:br>
              <a:rPr lang="en-US" sz="1900" dirty="0" smtClean="0"/>
            </a:br>
            <a:r>
              <a:rPr lang="en-US" sz="1900" dirty="0" smtClean="0"/>
              <a:t>I have wasted my life.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6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Get a user started with the app.  Basic tasks only, not advanced ones.</a:t>
            </a:r>
          </a:p>
          <a:p>
            <a:r>
              <a:rPr lang="en-US" dirty="0" smtClean="0"/>
              <a:t>Be brief, but not obscure.</a:t>
            </a:r>
          </a:p>
          <a:p>
            <a:r>
              <a:rPr lang="en-US" dirty="0" smtClean="0"/>
              <a:t>Render steps as brief summaries.</a:t>
            </a:r>
          </a:p>
          <a:p>
            <a:r>
              <a:rPr lang="en-US" dirty="0" smtClean="0"/>
              <a:t>You’re not cramming 35 online help pages into 2 pages with small font and cramped leading.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6D97-58E7-424D-B149-FD0CD3BACD12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0600" y="1905000"/>
            <a:ext cx="7772400" cy="914400"/>
          </a:xfrm>
        </p:spPr>
        <p:txBody>
          <a:bodyPr/>
          <a:lstStyle/>
          <a:p>
            <a:r>
              <a:rPr lang="en-US" sz="5400" cap="small" dirty="0" smtClean="0"/>
              <a:t>2 How do you design it?</a:t>
            </a:r>
            <a:endParaRPr lang="en-US" sz="5400" cap="small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8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9</a:t>
            </a:fld>
            <a:endParaRPr kumimoji="0" lang="en-US"/>
          </a:p>
        </p:txBody>
      </p:sp>
      <p:pic>
        <p:nvPicPr>
          <p:cNvPr id="6" name="Picture 5" descr="design2 cop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1143000"/>
            <a:ext cx="5334000" cy="5160713"/>
          </a:xfrm>
          <a:prstGeom prst="rect">
            <a:avLst/>
          </a:prstGeom>
        </p:spPr>
      </p:pic>
    </p:spTree>
  </p:cSld>
  <p:clrMapOvr>
    <a:masterClrMapping/>
  </p:clrMapOvr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theme1.xml><?xml version="1.0" encoding="utf-8"?>
<a:theme xmlns:a="http://schemas.openxmlformats.org/drawingml/2006/main" name="ICS Blue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CS Brand, With Image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CS Brand, No Ima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ICS, White Bar with Pictu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ICS, Vertical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36792C06B984429F80A448BCEC9FB0" ma:contentTypeVersion="1" ma:contentTypeDescription="Create a new document." ma:contentTypeScope="" ma:versionID="bf6c1e09969aadff7347d9d60f5fba7c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5D09E77D-60A9-4576-86C3-35B2613EE7C8}">
  <ds:schemaRefs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12B69608-B9DF-4DCE-BBE4-EB3F3C4756D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54321C0-5AF8-4C62-B725-BF73D62625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ICS Blue</Template>
  <TotalTime>947</TotalTime>
  <Words>747</Words>
  <Application>Microsoft Office PowerPoint</Application>
  <PresentationFormat>On-screen Show (4:3)</PresentationFormat>
  <Paragraphs>121</Paragraphs>
  <Slides>55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55</vt:i4>
      </vt:variant>
    </vt:vector>
  </HeadingPairs>
  <TitlesOfParts>
    <vt:vector size="61" baseType="lpstr">
      <vt:lpstr>ICS Blue</vt:lpstr>
      <vt:lpstr>ICS Brand, With Image</vt:lpstr>
      <vt:lpstr>ICS Brand, No Image</vt:lpstr>
      <vt:lpstr>ICS, White Bar with Picture</vt:lpstr>
      <vt:lpstr>1_ICS, Vertical Slides</vt:lpstr>
      <vt:lpstr>Metro</vt:lpstr>
      <vt:lpstr>Slide 1</vt:lpstr>
      <vt:lpstr>Slide 2</vt:lpstr>
      <vt:lpstr>Slide 3</vt:lpstr>
      <vt:lpstr>Quick Reference Guide Topics</vt:lpstr>
      <vt:lpstr>1 What do you include?</vt:lpstr>
      <vt:lpstr>Think of QRGs as Poetry</vt:lpstr>
      <vt:lpstr>Content Considerations</vt:lpstr>
      <vt:lpstr>2 How do you design it?</vt:lpstr>
      <vt:lpstr>Slide 9</vt:lpstr>
      <vt:lpstr>Look at magazine layouts</vt:lpstr>
      <vt:lpstr>Imitate appealing design</vt:lpstr>
      <vt:lpstr>Basic Design Principles</vt:lpstr>
      <vt:lpstr>Slide 13</vt:lpstr>
      <vt:lpstr>More elements to consider</vt:lpstr>
      <vt:lpstr>Slide 15</vt:lpstr>
      <vt:lpstr>Slide 16</vt:lpstr>
      <vt:lpstr>Slide 17</vt:lpstr>
      <vt:lpstr>Slide 18</vt:lpstr>
      <vt:lpstr>3 What tools do you use?</vt:lpstr>
      <vt:lpstr>InDesign’s interface</vt:lpstr>
      <vt:lpstr>Reasons to use InDesign</vt:lpstr>
      <vt:lpstr>Reasons to use MS Word</vt:lpstr>
      <vt:lpstr>Reasons to use a HAT</vt:lpstr>
      <vt:lpstr>4 When do you create it?</vt:lpstr>
      <vt:lpstr>Slide 25</vt:lpstr>
      <vt:lpstr>Content first, then design</vt:lpstr>
      <vt:lpstr>5 How many do you create?</vt:lpstr>
      <vt:lpstr>Slide 28</vt:lpstr>
      <vt:lpstr>Slide 29</vt:lpstr>
      <vt:lpstr>A few considerations</vt:lpstr>
      <vt:lpstr>6 Can you single source it?</vt:lpstr>
      <vt:lpstr>Single sourcing thoughts</vt:lpstr>
      <vt:lpstr>7 How do you translate it?</vt:lpstr>
      <vt:lpstr>Tips for Translation</vt:lpstr>
      <vt:lpstr>8 Is it worth the time?</vt:lpstr>
      <vt:lpstr>Slide 36</vt:lpstr>
      <vt:lpstr>Some of the benefits</vt:lpstr>
      <vt:lpstr>Let’s evaluate some QRGs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Questions?    Tom Johnson idratherbewriting.com tom@idratherbewriting.com</vt:lpstr>
    </vt:vector>
  </TitlesOfParts>
  <Company>LDS Church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MinsonBT</dc:creator>
  <cp:lastModifiedBy>Tom</cp:lastModifiedBy>
  <cp:revision>125</cp:revision>
  <dcterms:created xsi:type="dcterms:W3CDTF">2009-03-31T22:01:17Z</dcterms:created>
  <dcterms:modified xsi:type="dcterms:W3CDTF">2012-01-25T19:21:32Z</dcterms:modified>
  <cp:contentType>Document</cp:contentTyp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0x010100E036792C06B984429F80A448BCEC9FB0</vt:lpwstr>
  </property>
  <property fmtid="{D5CDD505-2E9C-101B-9397-08002B2CF9AE}" pid="3" name="Order">
    <vt:r8>3800</vt:r8>
  </property>
  <property fmtid="{D5CDD505-2E9C-101B-9397-08002B2CF9AE}" pid="4" name="Type of Template">
    <vt:lpwstr>PowerPoint - ICS</vt:lpwstr>
  </property>
</Properties>
</file>